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70" r:id="rId8"/>
    <p:sldId id="271" r:id="rId9"/>
    <p:sldId id="273" r:id="rId10"/>
    <p:sldId id="274" r:id="rId11"/>
    <p:sldId id="261" r:id="rId12"/>
    <p:sldId id="275" r:id="rId13"/>
    <p:sldId id="262" r:id="rId14"/>
    <p:sldId id="263" r:id="rId15"/>
    <p:sldId id="265" r:id="rId16"/>
  </p:sldIdLst>
  <p:sldSz cx="14630400" cy="8229600"/>
  <p:notesSz cx="8229600" cy="14630400"/>
  <p:embeddedFontLst>
    <p:embeddedFont>
      <p:font typeface="Noto Sans TC" panose="020B0604020202020204" charset="0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Barlow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364" autoAdjust="0"/>
  </p:normalViewPr>
  <p:slideViewPr>
    <p:cSldViewPr snapToGrid="0" snapToObjects="1">
      <p:cViewPr varScale="1">
        <p:scale>
          <a:sx n="58" d="100"/>
          <a:sy n="58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024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292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6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3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909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698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260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162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321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956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370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32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3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C6532-FF78-4049-87CD-E31EF85B09B5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75DB-E836-46E1-A045-77698320C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61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1389" y="3311962"/>
            <a:ext cx="576735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dirty="0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5400" b="1" dirty="0" smtClean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STUDENTS PERFORMANCE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5400" b="1" dirty="0" smtClean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          PREDICTION</a:t>
            </a:r>
          </a:p>
          <a:p>
            <a:pPr marL="0" indent="0">
              <a:lnSpc>
                <a:spcPts val="5500"/>
              </a:lnSpc>
              <a:buNone/>
            </a:pPr>
            <a:endParaRPr lang="en-US" sz="400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0138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0583" y="900589"/>
            <a:ext cx="782062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MODEL SELECTION &amp; RESULTS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50583" y="210335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We evaluated several machine learning algorithms to identify the most effective predictive model.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0583" y="3041094"/>
            <a:ext cx="3939064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u="sng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Algorithms Implemented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50583" y="3712250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Linear Regression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50583" y="420326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 smtClean="0">
                <a:solidFill>
                  <a:srgbClr val="E0E4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 smtClean="0">
                <a:solidFill>
                  <a:srgbClr val="E0E4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 smtClean="0">
                <a:solidFill>
                  <a:srgbClr val="E0E4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 smtClean="0">
                <a:solidFill>
                  <a:srgbClr val="E0E4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SVR</a:t>
            </a:r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 smtClean="0">
                <a:solidFill>
                  <a:srgbClr val="E0E4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 Regression</a:t>
            </a:r>
            <a:endParaRPr lang="en-US" sz="2400" dirty="0">
              <a:solidFill>
                <a:srgbClr val="E0E4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50583" y="472580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402" y="3041094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u="sng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Performance Metrics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402" y="3712250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R² Score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402" y="420326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MAE (Mean Absolute Error)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402" y="4694277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RMSE (Root Mean Squared Error)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6581" y="6542630"/>
            <a:ext cx="4293037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u="sng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Best Model: Random Forest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6581" y="7127558"/>
            <a:ext cx="1360564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34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Random Forest Regressor consistently predicted scores with the highest accuracy and lowest error rates.</a:t>
            </a:r>
            <a:endParaRPr lang="en-US" sz="23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5" t="13148" r="15339" b="13028"/>
          <a:stretch/>
        </p:blipFill>
        <p:spPr>
          <a:xfrm>
            <a:off x="0" y="-16624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22020"/>
            <a:ext cx="597955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DASHBOARD INSIGHTS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2124789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Our interactive dashboard provides dynamic visualizations for actionable insights.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81063" y="2810828"/>
            <a:ext cx="6308288" cy="2122527"/>
          </a:xfrm>
          <a:prstGeom prst="roundRect">
            <a:avLst>
              <a:gd name="adj" fmla="val 1779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71" y="2690336"/>
            <a:ext cx="302062" cy="30206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781" y="4751784"/>
            <a:ext cx="302062" cy="3020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89090" y="321885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Score Distribution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289090" y="3719513"/>
            <a:ext cx="549223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Visualize the spread of student scores across cohorts.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441049" y="2810828"/>
            <a:ext cx="6308288" cy="2122527"/>
          </a:xfrm>
          <a:prstGeom prst="roundRect">
            <a:avLst>
              <a:gd name="adj" fmla="val 1779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558" y="2690336"/>
            <a:ext cx="302062" cy="30206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7767" y="4751784"/>
            <a:ext cx="302062" cy="3020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49076" y="321885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Study Hours Impact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849076" y="3719513"/>
            <a:ext cx="549223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Compare how study time influences academic outcomes.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8"/>
          <p:cNvSpPr/>
          <p:nvPr/>
        </p:nvSpPr>
        <p:spPr>
          <a:xfrm>
            <a:off x="881063" y="5185053"/>
            <a:ext cx="6308288" cy="2122527"/>
          </a:xfrm>
          <a:prstGeom prst="roundRect">
            <a:avLst>
              <a:gd name="adj" fmla="val 1779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71" y="5064562"/>
            <a:ext cx="302062" cy="30206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7781" y="7126010"/>
            <a:ext cx="302062" cy="30206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289090" y="559308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Factor Analysis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1289090" y="6093738"/>
            <a:ext cx="549223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Identify the most influential variables affecting performance.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1"/>
          <p:cNvSpPr/>
          <p:nvPr/>
        </p:nvSpPr>
        <p:spPr>
          <a:xfrm>
            <a:off x="7441049" y="5185053"/>
            <a:ext cx="6308288" cy="2122527"/>
          </a:xfrm>
          <a:prstGeom prst="roundRect">
            <a:avLst>
              <a:gd name="adj" fmla="val 1779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091231"/>
            </a:solidFill>
            <a:prstDash val="solid"/>
          </a:ln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558" y="5064562"/>
            <a:ext cx="302062" cy="302062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7767" y="7126010"/>
            <a:ext cx="302062" cy="302062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849076" y="5593080"/>
            <a:ext cx="296084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Student Segmentation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3"/>
          <p:cNvSpPr/>
          <p:nvPr/>
        </p:nvSpPr>
        <p:spPr>
          <a:xfrm>
            <a:off x="7849076" y="6093738"/>
            <a:ext cx="549223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Categorize students for targeted interventions and support.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868686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CONCLUSION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81063" y="307145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99141" y="31578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Predictors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99141" y="3658553"/>
            <a:ext cx="545865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Study hours, attendance, and parental background are major performance indicators.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72482" y="307145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290560" y="31578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EDA's Role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90560" y="3658553"/>
            <a:ext cx="54587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Crucial for understanding the strongest influencing factors.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81063" y="496788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99141" y="505432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Predictive Power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699141" y="5554980"/>
            <a:ext cx="545865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Machine learning models effectively forecast final exam scores.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72482" y="496788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290560" y="505432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Actionable Insights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290560" y="5554980"/>
            <a:ext cx="54587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Inform interventions and improve academic results for institutions.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2673" y="2931483"/>
            <a:ext cx="75039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</a:t>
            </a:r>
            <a:endParaRPr kumimoji="0" lang="en-IN" sz="9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19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72339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INTRODUCTION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81063" y="3393043"/>
            <a:ext cx="4121587" cy="3023830"/>
          </a:xfrm>
          <a:prstGeom prst="roundRect">
            <a:avLst>
              <a:gd name="adj" fmla="val 4838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81063" y="3362563"/>
            <a:ext cx="4121587" cy="121920"/>
          </a:xfrm>
          <a:prstGeom prst="roundRect">
            <a:avLst>
              <a:gd name="adj" fmla="val 309751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2564190" y="3015496"/>
            <a:ext cx="755213" cy="755213"/>
          </a:xfrm>
          <a:prstGeom prst="roundRect">
            <a:avLst>
              <a:gd name="adj" fmla="val 121078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2790765" y="3204329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1163241" y="40224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Project Focus</a:t>
            </a:r>
            <a:endParaRPr lang="en-US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63241" y="4523065"/>
            <a:ext cx="3557230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Understanding and predicting student academic performance using analytical and machine-learning techniques.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54347" y="3393043"/>
            <a:ext cx="4121587" cy="3023830"/>
          </a:xfrm>
          <a:prstGeom prst="roundRect">
            <a:avLst>
              <a:gd name="adj" fmla="val 4838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54347" y="3362563"/>
            <a:ext cx="4121587" cy="121920"/>
          </a:xfrm>
          <a:prstGeom prst="roundRect">
            <a:avLst>
              <a:gd name="adj" fmla="val 309751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6937474" y="3015496"/>
            <a:ext cx="755213" cy="755213"/>
          </a:xfrm>
          <a:prstGeom prst="roundRect">
            <a:avLst>
              <a:gd name="adj" fmla="val 121078"/>
            </a:avLst>
          </a:prstGeom>
          <a:solidFill>
            <a:srgbClr val="16FFBB"/>
          </a:solidFill>
          <a:ln/>
        </p:spPr>
      </p:sp>
      <p:sp>
        <p:nvSpPr>
          <p:cNvPr id="12" name="Text 10"/>
          <p:cNvSpPr/>
          <p:nvPr/>
        </p:nvSpPr>
        <p:spPr>
          <a:xfrm>
            <a:off x="7164050" y="3204329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5536525" y="40224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Motivation</a:t>
            </a:r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536525" y="4523065"/>
            <a:ext cx="3557230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Identify factors influencing final exam scores and provide data-driven insights for educational decision-making.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627632" y="3393043"/>
            <a:ext cx="4121706" cy="3023830"/>
          </a:xfrm>
          <a:prstGeom prst="roundRect">
            <a:avLst>
              <a:gd name="adj" fmla="val 4838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27632" y="3362563"/>
            <a:ext cx="4121706" cy="121920"/>
          </a:xfrm>
          <a:prstGeom prst="roundRect">
            <a:avLst>
              <a:gd name="adj" fmla="val 309751"/>
            </a:avLst>
          </a:prstGeom>
          <a:solidFill>
            <a:srgbClr val="37A7E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10878" y="3015496"/>
            <a:ext cx="755213" cy="755213"/>
          </a:xfrm>
          <a:prstGeom prst="roundRect">
            <a:avLst>
              <a:gd name="adj" fmla="val 121078"/>
            </a:avLst>
          </a:prstGeom>
          <a:solidFill>
            <a:srgbClr val="16FFBB"/>
          </a:solidFill>
          <a:ln/>
        </p:spPr>
      </p:sp>
      <p:sp>
        <p:nvSpPr>
          <p:cNvPr id="18" name="Text 16"/>
          <p:cNvSpPr/>
          <p:nvPr/>
        </p:nvSpPr>
        <p:spPr>
          <a:xfrm>
            <a:off x="11537454" y="3204329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7"/>
          <p:cNvSpPr/>
          <p:nvPr/>
        </p:nvSpPr>
        <p:spPr>
          <a:xfrm>
            <a:off x="9909810" y="40224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Support System</a:t>
            </a:r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909810" y="4523065"/>
            <a:ext cx="3557349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Aid teachers, parents, and institutions in improving student outcomes with a predictive system.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0775" y="924712"/>
            <a:ext cx="8357531" cy="675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 smtClean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PROBLEM </a:t>
            </a:r>
            <a:r>
              <a:rPr lang="en-US" sz="54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STATEMENT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2013121"/>
            <a:ext cx="12868275" cy="1057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Student performance is affected by multiple factors like study habits, attendance, parental background, and personal behavior. Institutions often struggle to identify which factors matter most.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1063" y="3876568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u="sng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Analytical Problem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81063" y="4541495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Determine the key variables that significantly influence final exam scores.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87351" y="3876567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u="sng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Business Problem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315200" y="4544763"/>
            <a:ext cx="679493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Build an accurate predictive model to help stakeholders take early, informed action.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75" y="5592780"/>
            <a:ext cx="5024356" cy="2559136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769" y="5599317"/>
            <a:ext cx="4947223" cy="2552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45434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DATASET OVERVIEW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265711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Our dataset provides comprehensive information on various aspects influencing student achievement.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81063" y="3343156"/>
            <a:ext cx="6308288" cy="3431977"/>
          </a:xfrm>
          <a:prstGeom prst="roundRect">
            <a:avLst>
              <a:gd name="adj" fmla="val 110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63241" y="362533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Detailed Information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63241" y="4125992"/>
            <a:ext cx="57439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Student demographics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63241" y="4617006"/>
            <a:ext cx="57439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Academic performance &amp; study habits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63241" y="5108019"/>
            <a:ext cx="57439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Attendance levels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63241" y="5599033"/>
            <a:ext cx="57439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Parental education &amp; support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63241" y="6090047"/>
            <a:ext cx="57439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Environmental factors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41049" y="3343156"/>
            <a:ext cx="6308288" cy="3431977"/>
          </a:xfrm>
          <a:prstGeom prst="roundRect">
            <a:avLst>
              <a:gd name="adj" fmla="val 110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23227" y="362533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Variables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723227" y="4125992"/>
            <a:ext cx="57439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Features: study time, previous scores, attendance, parental education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723227" y="5019913"/>
            <a:ext cx="57439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Target Variable: Final exam score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99855"/>
            <a:ext cx="957536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EXPLORATORY DATA ANALYSIS (EDA)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1063" y="2902625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Visualizing data reveals critical relationships between various factors and student performance.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81063" y="3588663"/>
            <a:ext cx="6308288" cy="2940963"/>
          </a:xfrm>
          <a:prstGeom prst="roundRect">
            <a:avLst>
              <a:gd name="adj" fmla="val 497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50583" y="3588663"/>
            <a:ext cx="121920" cy="2940963"/>
          </a:xfrm>
          <a:prstGeom prst="roundRect">
            <a:avLst>
              <a:gd name="adj" fmla="val 309751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1254681" y="387084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Visuals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54681" y="4371499"/>
            <a:ext cx="56524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Histogram of scores: Distribution insight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254681" y="4862512"/>
            <a:ext cx="56524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Heatmap: Variable correlations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54681" y="5353526"/>
            <a:ext cx="56524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Boxplot: </a:t>
            </a:r>
            <a:r>
              <a:rPr lang="en-US" sz="2400" dirty="0" smtClean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Parent Education vs</a:t>
            </a: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. </a:t>
            </a:r>
            <a:r>
              <a:rPr lang="en-US" sz="2400" dirty="0" smtClean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final score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54681" y="5844540"/>
            <a:ext cx="56524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Scatter plot: </a:t>
            </a:r>
            <a:r>
              <a:rPr lang="en-US" sz="2400" dirty="0" smtClean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Study hours </a:t>
            </a: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vs. final score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41049" y="3588663"/>
            <a:ext cx="6308288" cy="2940963"/>
          </a:xfrm>
          <a:prstGeom prst="roundRect">
            <a:avLst>
              <a:gd name="adj" fmla="val 497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10569" y="3588663"/>
            <a:ext cx="121920" cy="2940963"/>
          </a:xfrm>
          <a:prstGeom prst="roundRect">
            <a:avLst>
              <a:gd name="adj" fmla="val 309751"/>
            </a:avLst>
          </a:prstGeom>
          <a:solidFill>
            <a:srgbClr val="29DDDA"/>
          </a:solidFill>
          <a:ln/>
        </p:spPr>
      </p:sp>
      <p:sp>
        <p:nvSpPr>
          <p:cNvPr id="13" name="Text 11"/>
          <p:cNvSpPr/>
          <p:nvPr/>
        </p:nvSpPr>
        <p:spPr>
          <a:xfrm>
            <a:off x="7814667" y="387084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u="sng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Observations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814667" y="4371499"/>
            <a:ext cx="56524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Increased study hours ➜ higher scores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814667" y="4862512"/>
            <a:ext cx="56524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Good attendance ➜ improved results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814667" y="5353526"/>
            <a:ext cx="56524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Parental education ➜ positive correlation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814667" y="5844540"/>
            <a:ext cx="56524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Some features showed weak relation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65149" y="382949"/>
            <a:ext cx="39469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HISTOGRAM</a:t>
            </a:r>
            <a:endParaRPr kumimoji="0" lang="en-IN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87366" y="1378930"/>
            <a:ext cx="12864662" cy="81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This histogram illustrates the distribution of final exam scores, offering a clear view of student performance across the dataset.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4" y="288451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31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98003" y="266841"/>
            <a:ext cx="4905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SCATTER PLOT</a:t>
            </a:r>
            <a:endParaRPr kumimoji="0" lang="en-IN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1338" y="1376696"/>
            <a:ext cx="13353393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The scatter plot above visualizes the relationship between </a:t>
            </a:r>
            <a:r>
              <a:rPr lang="en-US" sz="2400" dirty="0" smtClean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study hours</a:t>
            </a:r>
            <a:r>
              <a:rPr lang="en-US" sz="2400" dirty="0" smtClean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and final scores, highlighting how consistent presence often correlates with better academic outcomes.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49" y="303414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48718" y="358422"/>
            <a:ext cx="33329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BOX PLOT</a:t>
            </a:r>
            <a:endParaRPr kumimoji="0" lang="en-IN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97268" y="1335286"/>
            <a:ext cx="11256580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This box plot compares </a:t>
            </a:r>
            <a:r>
              <a:rPr lang="en-US" sz="2400" dirty="0" smtClean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parent education level </a:t>
            </a:r>
            <a:r>
              <a:rPr lang="en-US" sz="24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with student performance, demonstrating the impact of dedicated study time on final exam results.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4" y="291776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1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4807" y="524837"/>
            <a:ext cx="33986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HEAT MAP</a:t>
            </a:r>
            <a:endParaRPr kumimoji="0" lang="en-IN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1599" y="1471671"/>
            <a:ext cx="13125797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The </a:t>
            </a:r>
            <a:r>
              <a:rPr lang="en-US" sz="2400" dirty="0" err="1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heatmap</a:t>
            </a:r>
            <a:r>
              <a:rPr lang="en-US" sz="24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 displays the correlation matrix between various features, allowing us to quickly identify strong and weak relationships within the dataset.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76450"/>
            <a:ext cx="6858000" cy="46720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4461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518</Words>
  <Application>Microsoft Office PowerPoint</Application>
  <PresentationFormat>Custom</PresentationFormat>
  <Paragraphs>92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Noto Sans TC</vt:lpstr>
      <vt:lpstr>Calibri Light</vt:lpstr>
      <vt:lpstr>Calibri</vt:lpstr>
      <vt:lpstr>Spline Sans Bold</vt:lpstr>
      <vt:lpstr>Barlow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Lenovo</cp:lastModifiedBy>
  <cp:revision>32</cp:revision>
  <dcterms:created xsi:type="dcterms:W3CDTF">2025-12-09T17:12:56Z</dcterms:created>
  <dcterms:modified xsi:type="dcterms:W3CDTF">2026-01-11T16:01:14Z</dcterms:modified>
</cp:coreProperties>
</file>